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9" r:id="rId4"/>
    <p:sldId id="258" r:id="rId5"/>
    <p:sldId id="260" r:id="rId6"/>
  </p:sldIdLst>
  <p:sldSz cx="6858000" cy="9144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800" kern="1200">
        <a:solidFill>
          <a:schemeClr val="tx2"/>
        </a:solidFill>
        <a:latin typeface="Arial" charset="0"/>
        <a:ea typeface="+mn-ea"/>
        <a:cs typeface="Arial" charset="0"/>
      </a:defRPr>
    </a:lvl1pPr>
    <a:lvl2pPr marL="457200" algn="ctr" rtl="0" fontAlgn="base">
      <a:spcBef>
        <a:spcPct val="0"/>
      </a:spcBef>
      <a:spcAft>
        <a:spcPct val="0"/>
      </a:spcAft>
      <a:defRPr sz="4800" kern="1200">
        <a:solidFill>
          <a:schemeClr val="tx2"/>
        </a:solidFill>
        <a:latin typeface="Arial" charset="0"/>
        <a:ea typeface="+mn-ea"/>
        <a:cs typeface="Arial" charset="0"/>
      </a:defRPr>
    </a:lvl2pPr>
    <a:lvl3pPr marL="914400" algn="ctr" rtl="0" fontAlgn="base">
      <a:spcBef>
        <a:spcPct val="0"/>
      </a:spcBef>
      <a:spcAft>
        <a:spcPct val="0"/>
      </a:spcAft>
      <a:defRPr sz="4800" kern="1200">
        <a:solidFill>
          <a:schemeClr val="tx2"/>
        </a:solidFill>
        <a:latin typeface="Arial" charset="0"/>
        <a:ea typeface="+mn-ea"/>
        <a:cs typeface="Arial" charset="0"/>
      </a:defRPr>
    </a:lvl3pPr>
    <a:lvl4pPr marL="1371600" algn="ctr" rtl="0" fontAlgn="base">
      <a:spcBef>
        <a:spcPct val="0"/>
      </a:spcBef>
      <a:spcAft>
        <a:spcPct val="0"/>
      </a:spcAft>
      <a:defRPr sz="4800" kern="1200">
        <a:solidFill>
          <a:schemeClr val="tx2"/>
        </a:solidFill>
        <a:latin typeface="Arial" charset="0"/>
        <a:ea typeface="+mn-ea"/>
        <a:cs typeface="Arial" charset="0"/>
      </a:defRPr>
    </a:lvl4pPr>
    <a:lvl5pPr marL="1828800" algn="ctr" rtl="0" fontAlgn="base">
      <a:spcBef>
        <a:spcPct val="0"/>
      </a:spcBef>
      <a:spcAft>
        <a:spcPct val="0"/>
      </a:spcAft>
      <a:defRPr sz="4800" kern="1200">
        <a:solidFill>
          <a:schemeClr val="tx2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4800" kern="1200">
        <a:solidFill>
          <a:schemeClr val="tx2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4800" kern="1200">
        <a:solidFill>
          <a:schemeClr val="tx2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4800" kern="1200">
        <a:solidFill>
          <a:schemeClr val="tx2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4800" kern="1200">
        <a:solidFill>
          <a:schemeClr val="tx2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FF3300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732" y="-4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9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0-11-09T03:14:34.24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</inkml:trace>
  <inkml:trace contextRef="#ctx0" brushRef="#br0" timeOffset="469">0 0</inkml:trace>
  <inkml:trace contextRef="#ctx0" brushRef="#br0" timeOffset="716">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43125" y="685800"/>
            <a:ext cx="25717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6136E10F-D919-4753-9E59-56A9E02390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3333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EC23697-9793-4ECB-846C-4370DD549E34}" type="slidenum">
              <a:rPr lang="en-US" sz="1200" smtClean="0">
                <a:solidFill>
                  <a:schemeClr val="tx1"/>
                </a:solidFill>
              </a:rPr>
              <a:pPr eaLnBrk="1" hangingPunct="1"/>
              <a:t>1</a:t>
            </a:fld>
            <a:endParaRPr lang="en-US" sz="1200" smtClean="0">
              <a:solidFill>
                <a:schemeClr val="tx1"/>
              </a:solidFill>
            </a:endParaRPr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91821F7-3030-4233-8A9E-14ABD1E27955}" type="slidenum">
              <a:rPr lang="en-US" sz="1200" smtClean="0">
                <a:solidFill>
                  <a:schemeClr val="tx1"/>
                </a:solidFill>
              </a:rPr>
              <a:pPr eaLnBrk="1" hangingPunct="1"/>
              <a:t>2</a:t>
            </a:fld>
            <a:endParaRPr lang="en-US" sz="1200" smtClean="0">
              <a:solidFill>
                <a:schemeClr val="tx1"/>
              </a:solidFill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31AE743-0898-4EB4-9773-B244FE3DAC5C}" type="slidenum">
              <a:rPr lang="en-US" sz="1200" smtClean="0">
                <a:solidFill>
                  <a:schemeClr val="tx1"/>
                </a:solidFill>
              </a:rPr>
              <a:pPr eaLnBrk="1" hangingPunct="1"/>
              <a:t>3</a:t>
            </a:fld>
            <a:endParaRPr lang="en-US" sz="1200" smtClean="0">
              <a:solidFill>
                <a:schemeClr val="tx1"/>
              </a:solidFill>
            </a:endParaRPr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C9927520-C809-403C-82D1-25D8DA305FA0}" type="slidenum">
              <a:rPr lang="en-US" sz="1200" smtClean="0">
                <a:solidFill>
                  <a:schemeClr val="tx1"/>
                </a:solidFill>
              </a:rPr>
              <a:pPr eaLnBrk="1" hangingPunct="1"/>
              <a:t>4</a:t>
            </a:fld>
            <a:endParaRPr lang="en-US" sz="1200" smtClean="0">
              <a:solidFill>
                <a:schemeClr val="tx1"/>
              </a:solidFill>
            </a:endParaRPr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610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809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4771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42900" y="2133600"/>
            <a:ext cx="3009900" cy="29400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3505200" y="2133600"/>
            <a:ext cx="3009900" cy="29400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42900" y="5226050"/>
            <a:ext cx="3009900" cy="29416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505200" y="5226050"/>
            <a:ext cx="3009900" cy="29416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856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758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8320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514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172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153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2239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6228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63262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5.wmf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2.w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wmf"/><Relationship Id="rId5" Type="http://schemas.openxmlformats.org/officeDocument/2006/relationships/image" Target="../media/image1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13" Type="http://schemas.openxmlformats.org/officeDocument/2006/relationships/image" Target="../media/image10.wmf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7.wmf"/><Relationship Id="rId12" Type="http://schemas.openxmlformats.org/officeDocument/2006/relationships/oleObject" Target="../embeddings/oleObject10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9.wmf"/><Relationship Id="rId5" Type="http://schemas.openxmlformats.org/officeDocument/2006/relationships/image" Target="../media/image6.wmf"/><Relationship Id="rId10" Type="http://schemas.openxmlformats.org/officeDocument/2006/relationships/oleObject" Target="../embeddings/oleObject9.bin"/><Relationship Id="rId4" Type="http://schemas.openxmlformats.org/officeDocument/2006/relationships/oleObject" Target="../embeddings/oleObject6.bin"/><Relationship Id="rId9" Type="http://schemas.openxmlformats.org/officeDocument/2006/relationships/image" Target="../media/image8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13" Type="http://schemas.openxmlformats.org/officeDocument/2006/relationships/image" Target="../media/image14.wmf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1.wmf"/><Relationship Id="rId12" Type="http://schemas.openxmlformats.org/officeDocument/2006/relationships/oleObject" Target="../embeddings/oleObject1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2.bin"/><Relationship Id="rId11" Type="http://schemas.openxmlformats.org/officeDocument/2006/relationships/image" Target="../media/image13.wmf"/><Relationship Id="rId5" Type="http://schemas.openxmlformats.org/officeDocument/2006/relationships/image" Target="../media/image9.wmf"/><Relationship Id="rId10" Type="http://schemas.openxmlformats.org/officeDocument/2006/relationships/oleObject" Target="../embeddings/oleObject14.bin"/><Relationship Id="rId4" Type="http://schemas.openxmlformats.org/officeDocument/2006/relationships/oleObject" Target="../embeddings/oleObject11.bin"/><Relationship Id="rId9" Type="http://schemas.openxmlformats.org/officeDocument/2006/relationships/image" Target="../media/image12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533400" y="1295400"/>
            <a:ext cx="5829300" cy="48006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4800" b="1" smtClean="0"/>
              <a:t>Chapter 4</a:t>
            </a:r>
            <a:r>
              <a:rPr lang="en-US" sz="4800" smtClean="0"/>
              <a:t/>
            </a:r>
            <a:br>
              <a:rPr lang="en-US" sz="4800" smtClean="0"/>
            </a:br>
            <a:r>
              <a:rPr lang="en-US" sz="4800" b="1" smtClean="0"/>
              <a:t> </a:t>
            </a:r>
            <a:r>
              <a:rPr lang="en-US" sz="4800" smtClean="0"/>
              <a:t/>
            </a:r>
            <a:br>
              <a:rPr lang="en-US" sz="4800" smtClean="0"/>
            </a:br>
            <a:r>
              <a:rPr lang="en-US" sz="4800" b="1" smtClean="0"/>
              <a:t>Section 5:</a:t>
            </a:r>
            <a:r>
              <a:rPr lang="en-US" sz="4800" smtClean="0"/>
              <a:t> </a:t>
            </a:r>
            <a:br>
              <a:rPr lang="en-US" sz="4800" smtClean="0"/>
            </a:br>
            <a:r>
              <a:rPr lang="en-US" sz="4800" smtClean="0"/>
              <a:t> Solving Systems Using Inverse Matrices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0" y="1524000"/>
            <a:ext cx="27432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2400">
                <a:solidFill>
                  <a:schemeClr val="tx1"/>
                </a:solidFill>
                <a:latin typeface="Times New Roman" charset="0"/>
              </a:rPr>
              <a:t>1. Write the system in standard form.</a:t>
            </a:r>
          </a:p>
        </p:txBody>
      </p:sp>
      <p:graphicFrame>
        <p:nvGraphicFramePr>
          <p:cNvPr id="5132" name="Object 12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0" y="2895600"/>
          <a:ext cx="1981200" cy="1052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6" name="Equation" r:id="rId4" imgW="812447" imgH="431613" progId="Equation.3">
                  <p:embed/>
                </p:oleObj>
              </mc:Choice>
              <mc:Fallback>
                <p:oleObj name="Equation" r:id="rId4" imgW="812447" imgH="431613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895600"/>
                        <a:ext cx="1981200" cy="1052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34" name="Object 1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3429000" y="2743200"/>
          <a:ext cx="3048000" cy="1335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7" name="Equation" r:id="rId6" imgW="812447" imgH="431613" progId="Equation.3">
                  <p:embed/>
                </p:oleObj>
              </mc:Choice>
              <mc:Fallback>
                <p:oleObj name="Equation" r:id="rId6" imgW="812447" imgH="431613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2743200"/>
                        <a:ext cx="3048000" cy="1335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45" name="Object 25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3657600" y="1154113"/>
          <a:ext cx="2286000" cy="1339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8" name="Equation" r:id="rId8" imgW="736600" imgH="431800" progId="Equation.3">
                  <p:embed/>
                </p:oleObj>
              </mc:Choice>
              <mc:Fallback>
                <p:oleObj name="Equation" r:id="rId8" imgW="736600" imgH="431800" progId="Equation.3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0" y="1154113"/>
                        <a:ext cx="2286000" cy="1339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37" name="Line 17"/>
          <p:cNvSpPr>
            <a:spLocks noChangeShapeType="1"/>
          </p:cNvSpPr>
          <p:nvPr/>
        </p:nvSpPr>
        <p:spPr bwMode="auto">
          <a:xfrm>
            <a:off x="2057400" y="1981200"/>
            <a:ext cx="1219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8" name="Line 18"/>
          <p:cNvSpPr>
            <a:spLocks noChangeShapeType="1"/>
          </p:cNvSpPr>
          <p:nvPr/>
        </p:nvSpPr>
        <p:spPr bwMode="auto">
          <a:xfrm>
            <a:off x="1828800" y="3352800"/>
            <a:ext cx="1447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6" name="Text Box 28"/>
          <p:cNvSpPr txBox="1">
            <a:spLocks noChangeArrowheads="1"/>
          </p:cNvSpPr>
          <p:nvPr/>
        </p:nvSpPr>
        <p:spPr bwMode="auto">
          <a:xfrm>
            <a:off x="0" y="228600"/>
            <a:ext cx="68580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3000" dirty="0" smtClean="0">
                <a:solidFill>
                  <a:schemeClr val="tx1"/>
                </a:solidFill>
                <a:latin typeface="Times New Roman" charset="0"/>
              </a:rPr>
              <a:t>Solve </a:t>
            </a:r>
            <a:r>
              <a:rPr lang="en-US" sz="3000" dirty="0">
                <a:solidFill>
                  <a:schemeClr val="tx1"/>
                </a:solidFill>
                <a:latin typeface="Times New Roman" charset="0"/>
              </a:rPr>
              <a:t>linear systems using inverse matrices</a:t>
            </a:r>
          </a:p>
        </p:txBody>
      </p:sp>
      <p:sp>
        <p:nvSpPr>
          <p:cNvPr id="5149" name="Text Box 29"/>
          <p:cNvSpPr txBox="1">
            <a:spLocks noChangeArrowheads="1"/>
          </p:cNvSpPr>
          <p:nvPr/>
        </p:nvSpPr>
        <p:spPr bwMode="auto">
          <a:xfrm>
            <a:off x="0" y="4495800"/>
            <a:ext cx="3048000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2400">
                <a:solidFill>
                  <a:schemeClr val="tx1"/>
                </a:solidFill>
                <a:latin typeface="Times New Roman" charset="0"/>
              </a:rPr>
              <a:t>2. Use the coefficients and constants to rewrite the systems using matrices.</a:t>
            </a:r>
          </a:p>
        </p:txBody>
      </p:sp>
      <p:sp>
        <p:nvSpPr>
          <p:cNvPr id="5150" name="Line 30"/>
          <p:cNvSpPr>
            <a:spLocks noChangeShapeType="1"/>
          </p:cNvSpPr>
          <p:nvPr/>
        </p:nvSpPr>
        <p:spPr bwMode="auto">
          <a:xfrm>
            <a:off x="2286000" y="5334000"/>
            <a:ext cx="609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5151" name="Object 31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3284538" y="4953000"/>
          <a:ext cx="3184525" cy="1323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9" name="Equation" r:id="rId10" imgW="1129810" imgH="469696" progId="Equation.3">
                  <p:embed/>
                </p:oleObj>
              </mc:Choice>
              <mc:Fallback>
                <p:oleObj name="Equation" r:id="rId10" imgW="1129810" imgH="469696" progId="Equation.3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4538" y="4953000"/>
                        <a:ext cx="3184525" cy="1323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60" name="Object 40"/>
          <p:cNvGraphicFramePr>
            <a:graphicFrameLocks noChangeAspect="1"/>
          </p:cNvGraphicFramePr>
          <p:nvPr/>
        </p:nvGraphicFramePr>
        <p:xfrm>
          <a:off x="2514600" y="6705600"/>
          <a:ext cx="4038600" cy="1582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0" name="Equation" r:id="rId12" imgW="1168400" imgH="457200" progId="Equation.3">
                  <p:embed/>
                </p:oleObj>
              </mc:Choice>
              <mc:Fallback>
                <p:oleObj name="Equation" r:id="rId12" imgW="1168400" imgH="457200" progId="Equation.3">
                  <p:embed/>
                  <p:pic>
                    <p:nvPicPr>
                      <p:cNvPr id="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6705600"/>
                        <a:ext cx="4038600" cy="1582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2895600" y="3171305"/>
            <a:ext cx="1676400" cy="3610495"/>
            <a:chOff x="2895600" y="3171305"/>
            <a:chExt cx="1676400" cy="3610495"/>
          </a:xfrm>
        </p:grpSpPr>
        <p:cxnSp>
          <p:nvCxnSpPr>
            <p:cNvPr id="3" name="Straight Arrow Connector 2"/>
            <p:cNvCxnSpPr/>
            <p:nvPr/>
          </p:nvCxnSpPr>
          <p:spPr bwMode="auto">
            <a:xfrm flipH="1">
              <a:off x="2895600" y="3200400"/>
              <a:ext cx="762000" cy="3581400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 bwMode="auto">
            <a:xfrm flipH="1">
              <a:off x="3810000" y="3171305"/>
              <a:ext cx="762000" cy="3581400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cxnSp>
        <p:nvCxnSpPr>
          <p:cNvPr id="17" name="Straight Arrow Connector 16"/>
          <p:cNvCxnSpPr/>
          <p:nvPr/>
        </p:nvCxnSpPr>
        <p:spPr bwMode="auto">
          <a:xfrm flipH="1">
            <a:off x="3048000" y="4035829"/>
            <a:ext cx="580505" cy="3581400"/>
          </a:xfrm>
          <a:prstGeom prst="straightConnector1">
            <a:avLst/>
          </a:prstGeom>
          <a:ln>
            <a:solidFill>
              <a:srgbClr val="CC0000"/>
            </a:solidFill>
            <a:headEnd type="none" w="med" len="med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 bwMode="auto">
          <a:xfrm flipH="1">
            <a:off x="3810000" y="4073236"/>
            <a:ext cx="816032" cy="3581400"/>
          </a:xfrm>
          <a:prstGeom prst="straightConnector1">
            <a:avLst/>
          </a:prstGeom>
          <a:ln>
            <a:solidFill>
              <a:srgbClr val="FF3300"/>
            </a:solidFill>
            <a:headEnd type="none" w="med" len="med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/>
        </p:nvGrpSpPr>
        <p:grpSpPr>
          <a:xfrm>
            <a:off x="5562600" y="3171305"/>
            <a:ext cx="816032" cy="4483331"/>
            <a:chOff x="5562600" y="3171305"/>
            <a:chExt cx="816032" cy="4483331"/>
          </a:xfrm>
        </p:grpSpPr>
        <p:cxnSp>
          <p:nvCxnSpPr>
            <p:cNvPr id="24" name="Straight Arrow Connector 23"/>
            <p:cNvCxnSpPr/>
            <p:nvPr/>
          </p:nvCxnSpPr>
          <p:spPr bwMode="auto">
            <a:xfrm flipH="1">
              <a:off x="5562600" y="3171305"/>
              <a:ext cx="152400" cy="3891482"/>
            </a:xfrm>
            <a:prstGeom prst="straightConnector1">
              <a:avLst/>
            </a:prstGeom>
            <a:ln>
              <a:solidFill>
                <a:srgbClr val="00B050"/>
              </a:solidFill>
              <a:headEnd type="none" w="med" len="med"/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 bwMode="auto">
            <a:xfrm flipH="1">
              <a:off x="6096000" y="3657600"/>
              <a:ext cx="282632" cy="3997036"/>
            </a:xfrm>
            <a:prstGeom prst="straightConnector1">
              <a:avLst/>
            </a:prstGeom>
            <a:ln>
              <a:solidFill>
                <a:srgbClr val="00B050"/>
              </a:solidFill>
              <a:headEnd type="none" w="med" len="med"/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5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5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5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5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5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5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5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5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5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2000" fill="hold"/>
                                        <p:tgtEl>
                                          <p:spTgt spid="5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0" grpId="0"/>
      <p:bldP spid="5137" grpId="0" animBg="1"/>
      <p:bldP spid="5138" grpId="0" animBg="1"/>
      <p:bldP spid="5149" grpId="0"/>
      <p:bldP spid="515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40" name="Text Box 12"/>
          <p:cNvSpPr txBox="1">
            <a:spLocks noChangeArrowheads="1"/>
          </p:cNvSpPr>
          <p:nvPr/>
        </p:nvSpPr>
        <p:spPr bwMode="auto">
          <a:xfrm>
            <a:off x="0" y="1752600"/>
            <a:ext cx="259080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2400">
                <a:solidFill>
                  <a:schemeClr val="tx1"/>
                </a:solidFill>
                <a:latin typeface="Times New Roman" charset="0"/>
              </a:rPr>
              <a:t>3. Determine the inverse of the coefficient matrix.</a:t>
            </a:r>
          </a:p>
        </p:txBody>
      </p:sp>
      <p:sp>
        <p:nvSpPr>
          <p:cNvPr id="22541" name="Line 13"/>
          <p:cNvSpPr>
            <a:spLocks noChangeShapeType="1"/>
          </p:cNvSpPr>
          <p:nvPr/>
        </p:nvSpPr>
        <p:spPr bwMode="auto">
          <a:xfrm>
            <a:off x="2057400" y="2286000"/>
            <a:ext cx="685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22542" name="Object 14"/>
          <p:cNvGraphicFramePr>
            <a:graphicFrameLocks noChangeAspect="1"/>
          </p:cNvGraphicFramePr>
          <p:nvPr/>
        </p:nvGraphicFramePr>
        <p:xfrm>
          <a:off x="2590800" y="1828800"/>
          <a:ext cx="2508250" cy="100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8" name="Equation" r:id="rId4" imgW="1143000" imgH="457200" progId="Equation.3">
                  <p:embed/>
                </p:oleObj>
              </mc:Choice>
              <mc:Fallback>
                <p:oleObj name="Equation" r:id="rId4" imgW="1143000" imgH="45720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1828800"/>
                        <a:ext cx="2508250" cy="1003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43" name="Object 15"/>
          <p:cNvGraphicFramePr>
            <a:graphicFrameLocks noChangeAspect="1"/>
          </p:cNvGraphicFramePr>
          <p:nvPr/>
        </p:nvGraphicFramePr>
        <p:xfrm>
          <a:off x="4800600" y="3124200"/>
          <a:ext cx="2057400" cy="102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9" name="Equation" r:id="rId6" imgW="914400" imgH="457200" progId="Equation.3">
                  <p:embed/>
                </p:oleObj>
              </mc:Choice>
              <mc:Fallback>
                <p:oleObj name="Equation" r:id="rId6" imgW="914400" imgH="45720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3124200"/>
                        <a:ext cx="2057400" cy="1028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50" name="Text Box 22"/>
          <p:cNvSpPr txBox="1">
            <a:spLocks noChangeArrowheads="1"/>
          </p:cNvSpPr>
          <p:nvPr/>
        </p:nvSpPr>
        <p:spPr bwMode="auto">
          <a:xfrm>
            <a:off x="0" y="5029200"/>
            <a:ext cx="1752600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2400" dirty="0">
                <a:solidFill>
                  <a:schemeClr val="tx1"/>
                </a:solidFill>
                <a:latin typeface="Times New Roman" charset="0"/>
              </a:rPr>
              <a:t>4. Multiply both sides of the equation in step 2 by the inverse.</a:t>
            </a:r>
          </a:p>
        </p:txBody>
      </p:sp>
      <p:graphicFrame>
        <p:nvGraphicFramePr>
          <p:cNvPr id="22551" name="Object 23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1676400" y="5486400"/>
          <a:ext cx="5181600" cy="1084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0" name="Equation" r:id="rId8" imgW="2895600" imgH="457200" progId="Equation.3">
                  <p:embed/>
                </p:oleObj>
              </mc:Choice>
              <mc:Fallback>
                <p:oleObj name="Equation" r:id="rId8" imgW="2895600" imgH="457200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5486400"/>
                        <a:ext cx="5181600" cy="1084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52" name="Object 2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0" y="7239000"/>
          <a:ext cx="6858000" cy="1057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1" name="Equation" r:id="rId10" imgW="2451100" imgH="482600" progId="Equation.3">
                  <p:embed/>
                </p:oleObj>
              </mc:Choice>
              <mc:Fallback>
                <p:oleObj name="Equation" r:id="rId10" imgW="2451100" imgH="482600" progId="Equation.3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7239000"/>
                        <a:ext cx="6858000" cy="1057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2557" name="AutoShape 29"/>
          <p:cNvCxnSpPr>
            <a:cxnSpLocks noChangeShapeType="1"/>
          </p:cNvCxnSpPr>
          <p:nvPr/>
        </p:nvCxnSpPr>
        <p:spPr bwMode="auto">
          <a:xfrm rot="5400000" flipV="1">
            <a:off x="1369218" y="4726782"/>
            <a:ext cx="881063" cy="1790700"/>
          </a:xfrm>
          <a:prstGeom prst="bentConnector4">
            <a:avLst>
              <a:gd name="adj1" fmla="val -23079"/>
              <a:gd name="adj2" fmla="val 101417"/>
            </a:avLst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558" name="AutoShape 30"/>
          <p:cNvCxnSpPr>
            <a:cxnSpLocks noChangeShapeType="1"/>
          </p:cNvCxnSpPr>
          <p:nvPr/>
        </p:nvCxnSpPr>
        <p:spPr bwMode="auto">
          <a:xfrm rot="5400000" flipH="1" flipV="1">
            <a:off x="2919412" y="4319588"/>
            <a:ext cx="485775" cy="4495800"/>
          </a:xfrm>
          <a:prstGeom prst="bentConnector4">
            <a:avLst>
              <a:gd name="adj1" fmla="val -41861"/>
              <a:gd name="adj2" fmla="val 99963"/>
            </a:avLst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559" name="Line 31"/>
          <p:cNvSpPr>
            <a:spLocks noChangeShapeType="1"/>
          </p:cNvSpPr>
          <p:nvPr/>
        </p:nvSpPr>
        <p:spPr bwMode="auto">
          <a:xfrm>
            <a:off x="3200400" y="6400800"/>
            <a:ext cx="0" cy="12874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60" name="Line 32"/>
          <p:cNvSpPr>
            <a:spLocks noChangeShapeType="1"/>
          </p:cNvSpPr>
          <p:nvPr/>
        </p:nvSpPr>
        <p:spPr bwMode="auto">
          <a:xfrm>
            <a:off x="5638800" y="5867400"/>
            <a:ext cx="0" cy="2982913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3085" name="Object 23"/>
          <p:cNvGraphicFramePr>
            <a:graphicFrameLocks noChangeAspect="1"/>
          </p:cNvGraphicFramePr>
          <p:nvPr/>
        </p:nvGraphicFramePr>
        <p:xfrm>
          <a:off x="2855913" y="381000"/>
          <a:ext cx="841375" cy="1084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2" name="Equation" r:id="rId12" imgW="469900" imgH="457200" progId="Equation.3">
                  <p:embed/>
                </p:oleObj>
              </mc:Choice>
              <mc:Fallback>
                <p:oleObj name="Equation" r:id="rId12" imgW="469900" imgH="457200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5913" y="381000"/>
                        <a:ext cx="841375" cy="1084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6" name="Text Box 12"/>
          <p:cNvSpPr txBox="1">
            <a:spLocks noChangeArrowheads="1"/>
          </p:cNvSpPr>
          <p:nvPr/>
        </p:nvSpPr>
        <p:spPr bwMode="auto">
          <a:xfrm>
            <a:off x="762000" y="381000"/>
            <a:ext cx="182880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2400">
                <a:solidFill>
                  <a:schemeClr val="tx1"/>
                </a:solidFill>
                <a:latin typeface="Times New Roman" charset="0"/>
              </a:rPr>
              <a:t>Remember coefficient matrix.</a:t>
            </a:r>
          </a:p>
        </p:txBody>
      </p:sp>
      <p:sp>
        <p:nvSpPr>
          <p:cNvPr id="3087" name="Line 13"/>
          <p:cNvSpPr>
            <a:spLocks noChangeShapeType="1"/>
          </p:cNvSpPr>
          <p:nvPr/>
        </p:nvSpPr>
        <p:spPr bwMode="auto">
          <a:xfrm>
            <a:off x="2133600" y="838200"/>
            <a:ext cx="685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052551" y="3981271"/>
            <a:ext cx="34898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Notice the inverse is being multiplied from the left.</a:t>
            </a:r>
            <a:endParaRPr lang="en-US" sz="2400" dirty="0">
              <a:solidFill>
                <a:srgbClr val="7030A0"/>
              </a:solidFill>
            </a:endParaRPr>
          </a:p>
        </p:txBody>
      </p:sp>
      <p:cxnSp>
        <p:nvCxnSpPr>
          <p:cNvPr id="4" name="Straight Arrow Connector 3"/>
          <p:cNvCxnSpPr/>
          <p:nvPr/>
        </p:nvCxnSpPr>
        <p:spPr bwMode="auto">
          <a:xfrm flipH="1">
            <a:off x="2819400" y="5002173"/>
            <a:ext cx="419100" cy="745332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 bwMode="auto">
          <a:xfrm>
            <a:off x="4648200" y="5029200"/>
            <a:ext cx="342900" cy="691278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2000"/>
                                        <p:tgtEl>
                                          <p:spTgt spid="22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2000"/>
                                        <p:tgtEl>
                                          <p:spTgt spid="22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3000" fill="hold"/>
                                        <p:tgtEl>
                                          <p:spTgt spid="22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3000" fill="hold"/>
                                        <p:tgtEl>
                                          <p:spTgt spid="22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3000" fill="hold"/>
                                        <p:tgtEl>
                                          <p:spTgt spid="22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3000" fill="hold"/>
                                        <p:tgtEl>
                                          <p:spTgt spid="22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22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2000"/>
                                        <p:tgtEl>
                                          <p:spTgt spid="22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25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25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25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2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0" grpId="0"/>
      <p:bldP spid="22541" grpId="0" animBg="1"/>
      <p:bldP spid="22550" grpId="0"/>
      <p:bldP spid="22559" grpId="0" animBg="1"/>
      <p:bldP spid="22560" grpId="0" animBg="1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23" name="Object 11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0" y="1066800"/>
          <a:ext cx="6858000" cy="1187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3" name="Equation" r:id="rId4" imgW="2451100" imgH="482600" progId="Equation.3">
                  <p:embed/>
                </p:oleObj>
              </mc:Choice>
              <mc:Fallback>
                <p:oleObj name="Equation" r:id="rId4" imgW="2451100" imgH="4826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066800"/>
                        <a:ext cx="6858000" cy="1187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26" name="Object 14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304800" y="3352800"/>
          <a:ext cx="2362200" cy="1328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4" name="Equation" r:id="rId6" imgW="812447" imgH="457002" progId="Equation.3">
                  <p:embed/>
                </p:oleObj>
              </mc:Choice>
              <mc:Fallback>
                <p:oleObj name="Equation" r:id="rId6" imgW="812447" imgH="457002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3352800"/>
                        <a:ext cx="2362200" cy="1328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29" name="Object 17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2743200" y="3429000"/>
          <a:ext cx="3505200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5" name="Equation" r:id="rId8" imgW="1167893" imgH="482391" progId="Equation.3">
                  <p:embed/>
                </p:oleObj>
              </mc:Choice>
              <mc:Fallback>
                <p:oleObj name="Equation" r:id="rId8" imgW="1167893" imgH="482391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3429000"/>
                        <a:ext cx="3505200" cy="1447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32" name="Object 20"/>
          <p:cNvGraphicFramePr>
            <a:graphicFrameLocks noChangeAspect="1"/>
          </p:cNvGraphicFramePr>
          <p:nvPr/>
        </p:nvGraphicFramePr>
        <p:xfrm>
          <a:off x="3048000" y="5562600"/>
          <a:ext cx="1239838" cy="1347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6" name="Equation" r:id="rId10" imgW="419100" imgH="457200" progId="Equation.3">
                  <p:embed/>
                </p:oleObj>
              </mc:Choice>
              <mc:Fallback>
                <p:oleObj name="Equation" r:id="rId10" imgW="419100" imgH="45720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5562600"/>
                        <a:ext cx="1239838" cy="1347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33" name="Object 21"/>
          <p:cNvGraphicFramePr>
            <a:graphicFrameLocks noChangeAspect="1"/>
          </p:cNvGraphicFramePr>
          <p:nvPr/>
        </p:nvGraphicFramePr>
        <p:xfrm>
          <a:off x="1905000" y="5562600"/>
          <a:ext cx="1143000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7" name="Equation" r:id="rId12" imgW="381000" imgH="457200" progId="Equation.3">
                  <p:embed/>
                </p:oleObj>
              </mc:Choice>
              <mc:Fallback>
                <p:oleObj name="Equation" r:id="rId12" imgW="381000" imgH="45720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5562600"/>
                        <a:ext cx="1143000" cy="1371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41" name="Line 29"/>
          <p:cNvSpPr>
            <a:spLocks noChangeShapeType="1"/>
          </p:cNvSpPr>
          <p:nvPr/>
        </p:nvSpPr>
        <p:spPr bwMode="auto">
          <a:xfrm>
            <a:off x="5791200" y="228600"/>
            <a:ext cx="0" cy="33528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42" name="Line 30"/>
          <p:cNvSpPr>
            <a:spLocks noChangeShapeType="1"/>
          </p:cNvSpPr>
          <p:nvPr/>
        </p:nvSpPr>
        <p:spPr bwMode="auto">
          <a:xfrm flipH="1">
            <a:off x="990600" y="1981200"/>
            <a:ext cx="1600200" cy="1295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43" name="Line 31"/>
          <p:cNvSpPr>
            <a:spLocks noChangeShapeType="1"/>
          </p:cNvSpPr>
          <p:nvPr/>
        </p:nvSpPr>
        <p:spPr bwMode="auto">
          <a:xfrm>
            <a:off x="990600" y="4724400"/>
            <a:ext cx="762000" cy="1371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44" name="Line 32"/>
          <p:cNvSpPr>
            <a:spLocks noChangeShapeType="1"/>
          </p:cNvSpPr>
          <p:nvPr/>
        </p:nvSpPr>
        <p:spPr bwMode="auto">
          <a:xfrm flipH="1">
            <a:off x="4191000" y="4876800"/>
            <a:ext cx="1143000" cy="6858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7" name="Text Box 39"/>
          <p:cNvSpPr txBox="1">
            <a:spLocks noChangeArrowheads="1"/>
          </p:cNvSpPr>
          <p:nvPr/>
        </p:nvSpPr>
        <p:spPr bwMode="auto">
          <a:xfrm>
            <a:off x="457200" y="381000"/>
            <a:ext cx="35052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2200">
                <a:solidFill>
                  <a:schemeClr val="tx1"/>
                </a:solidFill>
              </a:rPr>
              <a:t>From the previous slide: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200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3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3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2000"/>
                                        <p:tgtEl>
                                          <p:spTgt spid="13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3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3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3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2000"/>
                                        <p:tgtEl>
                                          <p:spTgt spid="13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3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3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3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2000"/>
                                        <p:tgtEl>
                                          <p:spTgt spid="13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41" grpId="0" animBg="1"/>
      <p:bldP spid="13342" grpId="0" animBg="1"/>
      <p:bldP spid="13343" grpId="0" animBg="1"/>
      <p:bldP spid="1334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93057"/>
            <a:ext cx="6210300" cy="160734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 dirty="0" smtClean="0"/>
              <a:t>HW: </a:t>
            </a:r>
            <a:r>
              <a:rPr lang="en-US" dirty="0" smtClean="0"/>
              <a:t>4.5#12-33x3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	</a:t>
            </a:r>
            <a:r>
              <a:rPr lang="en-US" smtClean="0"/>
              <a:t>12-21 </a:t>
            </a:r>
            <a:r>
              <a:rPr lang="en-US" dirty="0" smtClean="0"/>
              <a:t>do not solve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3559" name="Ink 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8005763" y="1941513"/>
              <a:ext cx="1587" cy="1587"/>
            </p14:xfrm>
          </p:contentPart>
        </mc:Choice>
        <mc:Fallback xmlns="">
          <p:pic>
            <p:nvPicPr>
              <p:cNvPr id="23559" name="Ink 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964501" y="1900251"/>
                <a:ext cx="84111" cy="84111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8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8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507</TotalTime>
  <Words>82</Words>
  <Application>Microsoft Office PowerPoint</Application>
  <PresentationFormat>On-screen Show (4:3)</PresentationFormat>
  <Paragraphs>14</Paragraphs>
  <Slides>5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Default Design</vt:lpstr>
      <vt:lpstr>Equation</vt:lpstr>
      <vt:lpstr>Chapter 4   Section 5:   Solving Systems Using Inverse Matrices</vt:lpstr>
      <vt:lpstr>PowerPoint Presentation</vt:lpstr>
      <vt:lpstr>PowerPoint Presentation</vt:lpstr>
      <vt:lpstr>PowerPoint Presentation</vt:lpstr>
      <vt:lpstr>HW: 4.5#12-33x3  12-21 do not solve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4</dc:title>
  <dc:creator>Sheila Raja</dc:creator>
  <cp:lastModifiedBy>Raja, Sheila</cp:lastModifiedBy>
  <cp:revision>25</cp:revision>
  <dcterms:created xsi:type="dcterms:W3CDTF">2010-11-05T01:38:19Z</dcterms:created>
  <dcterms:modified xsi:type="dcterms:W3CDTF">2011-11-14T14:05:51Z</dcterms:modified>
</cp:coreProperties>
</file>